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8" r:id="rId2"/>
    <p:sldId id="259" r:id="rId3"/>
    <p:sldId id="258" r:id="rId4"/>
    <p:sldId id="260" r:id="rId5"/>
    <p:sldId id="261" r:id="rId6"/>
    <p:sldId id="257" r:id="rId7"/>
    <p:sldId id="262" r:id="rId8"/>
    <p:sldId id="263" r:id="rId9"/>
    <p:sldId id="264" r:id="rId10"/>
    <p:sldId id="265" r:id="rId11"/>
    <p:sldId id="266" r:id="rId12"/>
    <p:sldId id="267" r:id="rId13"/>
    <p:sldId id="268" r:id="rId14"/>
    <p:sldId id="269" r:id="rId15"/>
    <p:sldId id="270" r:id="rId16"/>
    <p:sldId id="271" r:id="rId17"/>
    <p:sldId id="275" r:id="rId18"/>
    <p:sldId id="277" r:id="rId19"/>
    <p:sldId id="276" r:id="rId20"/>
    <p:sldId id="272" r:id="rId21"/>
    <p:sldId id="27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3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C1163-5281-FA40-851A-8E47FBA4B535}" type="datetimeFigureOut">
              <a:rPr lang="en-US" smtClean="0"/>
              <a:t>7/5/17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9344D5-ABA7-9947-AFD3-C244D19F9EEE}" type="slidenum">
              <a:rPr lang="en-US" smtClean="0"/>
              <a:t>‹#›</a:t>
            </a:fld>
            <a:endParaRPr lang="en-US"/>
          </a:p>
        </p:txBody>
      </p:sp>
    </p:spTree>
    <p:extLst>
      <p:ext uri="{BB962C8B-B14F-4D97-AF65-F5344CB8AC3E}">
        <p14:creationId xmlns:p14="http://schemas.microsoft.com/office/powerpoint/2010/main" val="29352557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Genes are passed on from one generation</a:t>
            </a:r>
            <a:r>
              <a:rPr lang="en-US" baseline="0" dirty="0" smtClean="0"/>
              <a:t> to the next and underlie the formation of every heritable trait. When I say trait, I mean things like eye color, hair color and texture, skin color, whether or not you have a cleft in your chin. Anything that’s observable – we consider those to be traits.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3</a:t>
            </a:fld>
            <a:endParaRPr lang="en-US"/>
          </a:p>
        </p:txBody>
      </p:sp>
    </p:spTree>
    <p:extLst>
      <p:ext uri="{BB962C8B-B14F-4D97-AF65-F5344CB8AC3E}">
        <p14:creationId xmlns:p14="http://schemas.microsoft.com/office/powerpoint/2010/main" val="15066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Fruit flies are easy to culture, have a short generation time, and can produce many offspring.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20</a:t>
            </a:fld>
            <a:endParaRPr lang="en-US"/>
          </a:p>
        </p:txBody>
      </p:sp>
    </p:spTree>
    <p:extLst>
      <p:ext uri="{BB962C8B-B14F-4D97-AF65-F5344CB8AC3E}">
        <p14:creationId xmlns:p14="http://schemas.microsoft.com/office/powerpoint/2010/main" val="14004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long time, humans used genetic concepts without knowing that that’s what they were doing. One example of this was domesticating</a:t>
            </a:r>
            <a:r>
              <a:rPr lang="en-US" baseline="0" dirty="0" smtClean="0"/>
              <a:t> dogs. They would find a little of </a:t>
            </a:r>
            <a:r>
              <a:rPr lang="en-US" baseline="0" dirty="0" err="1" smtClean="0"/>
              <a:t>semitamed</a:t>
            </a:r>
            <a:r>
              <a:rPr lang="en-US" baseline="0" dirty="0" smtClean="0"/>
              <a:t> wolves, and keep the friendlier ones as companions and eventually mating. After generations of this purposeful mating, domestic dogs slowly arose from ancestral wolves. Continuing to do this over time has given us lots of different breeds of dogs, from </a:t>
            </a:r>
            <a:r>
              <a:rPr lang="en-US" baseline="0" dirty="0" err="1" smtClean="0"/>
              <a:t>chihuahuas</a:t>
            </a:r>
            <a:r>
              <a:rPr lang="en-US" baseline="0" dirty="0" smtClean="0"/>
              <a:t> to great </a:t>
            </a:r>
            <a:r>
              <a:rPr lang="en-US" baseline="0" dirty="0" err="1" smtClean="0"/>
              <a:t>danes</a:t>
            </a:r>
            <a:r>
              <a:rPr lang="en-US" baseline="0" dirty="0" smtClean="0"/>
              <a:t>! This process is called artificial selection. Farmers use this method as well. Ancient corn was actually a bushy grass called </a:t>
            </a:r>
            <a:r>
              <a:rPr lang="en-US" baseline="0" dirty="0" err="1" smtClean="0"/>
              <a:t>Teosinte</a:t>
            </a:r>
            <a:r>
              <a:rPr lang="en-US" baseline="0" dirty="0" smtClean="0"/>
              <a:t>.  Farmers in </a:t>
            </a:r>
            <a:r>
              <a:rPr lang="en-US" baseline="0" dirty="0" err="1" smtClean="0"/>
              <a:t>Mexicio</a:t>
            </a:r>
            <a:r>
              <a:rPr lang="en-US" baseline="0" dirty="0" smtClean="0"/>
              <a:t> noticed that not all these plants were the same. Some of the plants were bigger, or they </a:t>
            </a:r>
            <a:r>
              <a:rPr lang="en-US" baseline="0" dirty="0" err="1" smtClean="0"/>
              <a:t>tased</a:t>
            </a:r>
            <a:r>
              <a:rPr lang="en-US" baseline="0" dirty="0" smtClean="0"/>
              <a:t> better, or were easy to grind. They would save the kernels from plants with desirable characteristics and plant them again next season. Over time, the plants grew taller, and the kernels became bigger. With human guidance, we’ve done this with rice, wheat, barley, lentils and dates in Asia, squash, tomatoes, potatoes and peppers in the Americas, yams peanuts and gourds in Africa.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4</a:t>
            </a:fld>
            <a:endParaRPr lang="en-US"/>
          </a:p>
        </p:txBody>
      </p:sp>
    </p:spTree>
    <p:extLst>
      <p:ext uri="{BB962C8B-B14F-4D97-AF65-F5344CB8AC3E}">
        <p14:creationId xmlns:p14="http://schemas.microsoft.com/office/powerpoint/2010/main" val="24106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of a desirable characteristic was the merino sheep that produce soft, fine wool. Breeding</a:t>
            </a:r>
            <a:r>
              <a:rPr lang="en-US" baseline="0" dirty="0" smtClean="0"/>
              <a:t> practices in the 1830’s meant that breeders didn’t know if their ram would produce offspring with soft wool or not.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5</a:t>
            </a:fld>
            <a:endParaRPr lang="en-US"/>
          </a:p>
        </p:txBody>
      </p:sp>
    </p:spTree>
    <p:extLst>
      <p:ext uri="{BB962C8B-B14F-4D97-AF65-F5344CB8AC3E}">
        <p14:creationId xmlns:p14="http://schemas.microsoft.com/office/powerpoint/2010/main" val="286234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Mendel plants</a:t>
            </a:r>
            <a:r>
              <a:rPr lang="en-US" baseline="0" dirty="0" smtClean="0"/>
              <a:t> peas with pure bred purple flowers and pure bred white flowers and allowed them to grow in to the parental generation (P generation). Then he mated them in the spring. The progeny (the resultant offspring) of the parental generation are what we call the first filial generation (F1 generation). The F1 generation was all purple. To determine if the white flower trait was gone or not, he mated plants of the F1 generation together. This resulted in a second filial generation (F2 generation). Some white flowers came back. Mendel decided that there must be two different kinds of purple flowers. Some that yield only purple offspring and some that sometimes give you white offspring.  He called the purple flower trait dominant and the white flower trait recessive.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9</a:t>
            </a:fld>
            <a:endParaRPr lang="en-US"/>
          </a:p>
        </p:txBody>
      </p:sp>
    </p:spTree>
    <p:extLst>
      <p:ext uri="{BB962C8B-B14F-4D97-AF65-F5344CB8AC3E}">
        <p14:creationId xmlns:p14="http://schemas.microsoft.com/office/powerpoint/2010/main" val="322161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Mendel proposed that each</a:t>
            </a:r>
            <a:r>
              <a:rPr lang="en-US" baseline="0" dirty="0" smtClean="0"/>
              <a:t> unit of inheritance comes in alternate forms – alleles. Individuals having two different alleles for a single trait are monohybrids.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10</a:t>
            </a:fld>
            <a:endParaRPr lang="en-US"/>
          </a:p>
        </p:txBody>
      </p:sp>
    </p:spTree>
    <p:extLst>
      <p:ext uri="{BB962C8B-B14F-4D97-AF65-F5344CB8AC3E}">
        <p14:creationId xmlns:p14="http://schemas.microsoft.com/office/powerpoint/2010/main" val="130634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see the law of segregation. The</a:t>
            </a:r>
            <a:r>
              <a:rPr lang="en-US" baseline="0" dirty="0" smtClean="0"/>
              <a:t> purple and white pure-breeding flowers have alleles that separate during gamete formation. Dominant alleles are denoted with capital letters and recessive alleles are lower case letters. Then when cross-pollination occurs, progeny randomly get an allele from either parent. In this case the only option is to get a dominant gene from the purple dad, so all the progeny are purple. In the second cross. The purple plant now has one dominant allele and one recessive allele. When we cross it with another purple plant from the same F1 generation we see a very distinct pattern emerge. One of the plants gets two dominant genes and one of the plants gets two recessive genes. Two of the plants get one of each. If we just look at the color of the plants, we see a 3:1 ratio (which is what Mendel saw).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12</a:t>
            </a:fld>
            <a:endParaRPr lang="en-US"/>
          </a:p>
        </p:txBody>
      </p:sp>
    </p:spTree>
    <p:extLst>
      <p:ext uri="{BB962C8B-B14F-4D97-AF65-F5344CB8AC3E}">
        <p14:creationId xmlns:p14="http://schemas.microsoft.com/office/powerpoint/2010/main" val="182024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Independent events are events for which the probability</a:t>
            </a:r>
            <a:r>
              <a:rPr lang="en-US" baseline="0" dirty="0" smtClean="0"/>
              <a:t> of one does not affect the other. </a:t>
            </a:r>
            <a:r>
              <a:rPr lang="en-US" dirty="0" smtClean="0"/>
              <a:t>Remember in the </a:t>
            </a:r>
            <a:r>
              <a:rPr lang="en-US" dirty="0" err="1" smtClean="0"/>
              <a:t>Punnet</a:t>
            </a:r>
            <a:r>
              <a:rPr lang="en-US" dirty="0" smtClean="0"/>
              <a:t> square</a:t>
            </a:r>
            <a:r>
              <a:rPr lang="en-US" baseline="0" dirty="0" smtClean="0"/>
              <a:t> for the F2 generation? The probability of getting forming each gamete is ½. Then the probability of getting a Y egg united with a Y pollen is ½ * ½ which is ¼!.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13</a:t>
            </a:fld>
            <a:endParaRPr lang="en-US"/>
          </a:p>
        </p:txBody>
      </p:sp>
    </p:spTree>
    <p:extLst>
      <p:ext uri="{BB962C8B-B14F-4D97-AF65-F5344CB8AC3E}">
        <p14:creationId xmlns:p14="http://schemas.microsoft.com/office/powerpoint/2010/main" val="52861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mutually exclusive event is one that if one event happens that means the other cannot happen. For instance if Y combines with Y, the same fertilization event cannot have it combine with y. We use the sum rule to find the likelihood that an offspring will be a hybrid. ¼ ( probability of maternal Y uniting with paternal y) + ¼ (probability of paternal Y uniting with maternal y).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14</a:t>
            </a:fld>
            <a:endParaRPr lang="en-US"/>
          </a:p>
        </p:txBody>
      </p:sp>
    </p:spTree>
    <p:extLst>
      <p:ext uri="{BB962C8B-B14F-4D97-AF65-F5344CB8AC3E}">
        <p14:creationId xmlns:p14="http://schemas.microsoft.com/office/powerpoint/2010/main" val="285580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phenotype of a</a:t>
            </a:r>
            <a:r>
              <a:rPr lang="en-US" baseline="0" dirty="0" smtClean="0"/>
              <a:t> heterozygote is dependent on whichever allele is dominant. </a:t>
            </a:r>
            <a:endParaRPr lang="en-US" dirty="0"/>
          </a:p>
        </p:txBody>
      </p:sp>
      <p:sp>
        <p:nvSpPr>
          <p:cNvPr id="4" name="Slide Number Placeholder 3"/>
          <p:cNvSpPr>
            <a:spLocks noGrp="1"/>
          </p:cNvSpPr>
          <p:nvPr>
            <p:ph type="sldNum" sz="quarter" idx="10"/>
          </p:nvPr>
        </p:nvSpPr>
        <p:spPr/>
        <p:txBody>
          <a:bodyPr/>
          <a:lstStyle/>
          <a:p>
            <a:fld id="{529344D5-ABA7-9947-AFD3-C244D19F9EEE}" type="slidenum">
              <a:rPr lang="en-US" smtClean="0"/>
              <a:t>15</a:t>
            </a:fld>
            <a:endParaRPr lang="en-US"/>
          </a:p>
        </p:txBody>
      </p:sp>
    </p:spTree>
    <p:extLst>
      <p:ext uri="{BB962C8B-B14F-4D97-AF65-F5344CB8AC3E}">
        <p14:creationId xmlns:p14="http://schemas.microsoft.com/office/powerpoint/2010/main" val="188230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E0CCDD-30AE-5A47-83F7-1839AD97B790}"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285228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E0CCDD-30AE-5A47-83F7-1839AD97B790}"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251144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E0CCDD-30AE-5A47-83F7-1839AD97B790}"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40370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E0CCDD-30AE-5A47-83F7-1839AD97B790}"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8654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E0CCDD-30AE-5A47-83F7-1839AD97B790}"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283835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E0CCDD-30AE-5A47-83F7-1839AD97B790}"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66995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E0CCDD-30AE-5A47-83F7-1839AD97B790}" type="datetimeFigureOut">
              <a:rPr lang="en-US" smtClean="0"/>
              <a:t>7/5/17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201180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E0CCDD-30AE-5A47-83F7-1839AD97B790}" type="datetimeFigureOut">
              <a:rPr lang="en-US" smtClean="0"/>
              <a:t>7/5/17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1458076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0CCDD-30AE-5A47-83F7-1839AD97B790}" type="datetimeFigureOut">
              <a:rPr lang="en-US" smtClean="0"/>
              <a:t>7/5/17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127489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0CCDD-30AE-5A47-83F7-1839AD97B790}"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420035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0CCDD-30AE-5A47-83F7-1839AD97B790}"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8E2F1-0F6A-CC4E-96F0-24919751C672}" type="slidenum">
              <a:rPr lang="en-US" smtClean="0"/>
              <a:t>‹#›</a:t>
            </a:fld>
            <a:endParaRPr lang="en-US"/>
          </a:p>
        </p:txBody>
      </p:sp>
    </p:spTree>
    <p:extLst>
      <p:ext uri="{BB962C8B-B14F-4D97-AF65-F5344CB8AC3E}">
        <p14:creationId xmlns:p14="http://schemas.microsoft.com/office/powerpoint/2010/main" val="1463811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E0CCDD-30AE-5A47-83F7-1839AD97B790}" type="datetimeFigureOut">
              <a:rPr lang="en-US" smtClean="0"/>
              <a:t>7/5/17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8E2F1-0F6A-CC4E-96F0-24919751C672}" type="slidenum">
              <a:rPr lang="en-US" smtClean="0"/>
              <a:t>‹#›</a:t>
            </a:fld>
            <a:endParaRPr lang="en-US"/>
          </a:p>
        </p:txBody>
      </p:sp>
    </p:spTree>
    <p:extLst>
      <p:ext uri="{BB962C8B-B14F-4D97-AF65-F5344CB8AC3E}">
        <p14:creationId xmlns:p14="http://schemas.microsoft.com/office/powerpoint/2010/main" val="333903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rgbClr val="376092"/>
                </a:solidFill>
              </a:rPr>
              <a:t>Genome Sciences</a:t>
            </a:r>
            <a:endParaRPr lang="en-US" dirty="0">
              <a:solidFill>
                <a:srgbClr val="376092"/>
              </a:solidFill>
            </a:endParaRPr>
          </a:p>
        </p:txBody>
      </p:sp>
      <p:sp>
        <p:nvSpPr>
          <p:cNvPr id="4" name="Subtitle 3"/>
          <p:cNvSpPr>
            <a:spLocks noGrp="1"/>
          </p:cNvSpPr>
          <p:nvPr>
            <p:ph type="subTitle" idx="1"/>
          </p:nvPr>
        </p:nvSpPr>
        <p:spPr/>
        <p:txBody>
          <a:bodyPr/>
          <a:lstStyle/>
          <a:p>
            <a:r>
              <a:rPr lang="en-US" dirty="0" smtClean="0"/>
              <a:t>7/6/17</a:t>
            </a:r>
            <a:endParaRPr lang="en-US" dirty="0"/>
          </a:p>
        </p:txBody>
      </p:sp>
    </p:spTree>
    <p:extLst>
      <p:ext uri="{BB962C8B-B14F-4D97-AF65-F5344CB8AC3E}">
        <p14:creationId xmlns:p14="http://schemas.microsoft.com/office/powerpoint/2010/main" val="13217305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376092"/>
                </a:solidFill>
              </a:rPr>
              <a:t>How to account for the 3:1 ratio in the F2 generation?</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Mendel proposed that for each trait, every plant carries two copies of a unit of inheritance, one from each parent. </a:t>
            </a:r>
          </a:p>
          <a:p>
            <a:r>
              <a:rPr lang="en-US" dirty="0" smtClean="0"/>
              <a:t>Today we call these units of inheritance </a:t>
            </a:r>
            <a:r>
              <a:rPr lang="en-US" b="1" dirty="0" smtClean="0"/>
              <a:t>genes </a:t>
            </a:r>
            <a:r>
              <a:rPr lang="en-US" dirty="0" smtClean="0"/>
              <a:t>and we call each alternate form of the gene an </a:t>
            </a:r>
            <a:r>
              <a:rPr lang="en-US" b="1" dirty="0" smtClean="0"/>
              <a:t>allele</a:t>
            </a:r>
          </a:p>
          <a:p>
            <a:r>
              <a:rPr lang="en-US" dirty="0" smtClean="0"/>
              <a:t>Purple flower allele – </a:t>
            </a:r>
            <a:r>
              <a:rPr lang="en-US" b="1" dirty="0" smtClean="0"/>
              <a:t>dominant</a:t>
            </a:r>
          </a:p>
          <a:p>
            <a:r>
              <a:rPr lang="en-US" dirty="0" smtClean="0"/>
              <a:t>White flower allele - </a:t>
            </a:r>
            <a:r>
              <a:rPr lang="en-US" b="1" dirty="0" smtClean="0"/>
              <a:t>recessive</a:t>
            </a:r>
          </a:p>
        </p:txBody>
      </p:sp>
    </p:spTree>
    <p:extLst>
      <p:ext uri="{BB962C8B-B14F-4D97-AF65-F5344CB8AC3E}">
        <p14:creationId xmlns:p14="http://schemas.microsoft.com/office/powerpoint/2010/main" val="2730385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Law of Segregation</a:t>
            </a:r>
            <a:endParaRPr lang="en-US" dirty="0">
              <a:solidFill>
                <a:srgbClr val="376092"/>
              </a:solidFill>
            </a:endParaRPr>
          </a:p>
        </p:txBody>
      </p:sp>
      <p:sp>
        <p:nvSpPr>
          <p:cNvPr id="3" name="Content Placeholder 2"/>
          <p:cNvSpPr>
            <a:spLocks noGrp="1"/>
          </p:cNvSpPr>
          <p:nvPr>
            <p:ph idx="1"/>
          </p:nvPr>
        </p:nvSpPr>
        <p:spPr/>
        <p:txBody>
          <a:bodyPr>
            <a:normAutofit lnSpcReduction="10000"/>
          </a:bodyPr>
          <a:lstStyle/>
          <a:p>
            <a:r>
              <a:rPr lang="en-US" dirty="0" smtClean="0"/>
              <a:t>If every plant has two copies of every gene, then how do they pass only one copy to their </a:t>
            </a:r>
            <a:r>
              <a:rPr lang="en-US" b="1" dirty="0" smtClean="0"/>
              <a:t>progeny</a:t>
            </a:r>
            <a:r>
              <a:rPr lang="en-US" dirty="0" smtClean="0"/>
              <a:t>?</a:t>
            </a:r>
            <a:endParaRPr lang="en-US" b="1" dirty="0" smtClean="0"/>
          </a:p>
          <a:p>
            <a:r>
              <a:rPr lang="en-US" dirty="0" smtClean="0"/>
              <a:t>Mendel imagines that two alleles for each trait separate (segregate) during gamete formation, and then unite at random, one from each parent, at fertilization. </a:t>
            </a:r>
          </a:p>
          <a:p>
            <a:r>
              <a:rPr lang="en-US" b="1" dirty="0" smtClean="0"/>
              <a:t>Gametes</a:t>
            </a:r>
            <a:r>
              <a:rPr lang="en-US" dirty="0" smtClean="0"/>
              <a:t> – specialized cells that carry genes between generations (for </a:t>
            </a:r>
            <a:endParaRPr lang="en-US" b="1" dirty="0"/>
          </a:p>
        </p:txBody>
      </p:sp>
    </p:spTree>
    <p:extLst>
      <p:ext uri="{BB962C8B-B14F-4D97-AF65-F5344CB8AC3E}">
        <p14:creationId xmlns:p14="http://schemas.microsoft.com/office/powerpoint/2010/main" val="1689021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46911" cy="1143000"/>
          </a:xfrm>
        </p:spPr>
        <p:txBody>
          <a:bodyPr>
            <a:normAutofit fontScale="90000"/>
          </a:bodyPr>
          <a:lstStyle/>
          <a:p>
            <a:r>
              <a:rPr lang="en-US" dirty="0" smtClean="0">
                <a:solidFill>
                  <a:srgbClr val="376092"/>
                </a:solidFill>
              </a:rPr>
              <a:t>Visualizing crosses with </a:t>
            </a:r>
            <a:r>
              <a:rPr lang="en-US" dirty="0" err="1" smtClean="0">
                <a:solidFill>
                  <a:srgbClr val="376092"/>
                </a:solidFill>
              </a:rPr>
              <a:t>Punnet</a:t>
            </a:r>
            <a:r>
              <a:rPr lang="en-US" dirty="0" smtClean="0">
                <a:solidFill>
                  <a:srgbClr val="376092"/>
                </a:solidFill>
              </a:rPr>
              <a:t> Squares</a:t>
            </a:r>
            <a:endParaRPr lang="en-US" dirty="0">
              <a:solidFill>
                <a:srgbClr val="376092"/>
              </a:solidFill>
            </a:endParaRPr>
          </a:p>
        </p:txBody>
      </p:sp>
      <p:pic>
        <p:nvPicPr>
          <p:cNvPr id="4" name="Picture 3" descr="Mendel’s+Flower+Color+as+Punnett+Square.jpg"/>
          <p:cNvPicPr>
            <a:picLocks noChangeAspect="1"/>
          </p:cNvPicPr>
          <p:nvPr/>
        </p:nvPicPr>
        <p:blipFill rotWithShape="1">
          <a:blip r:embed="rId3">
            <a:extLst>
              <a:ext uri="{28A0092B-C50C-407E-A947-70E740481C1C}">
                <a14:useLocalDpi xmlns:a14="http://schemas.microsoft.com/office/drawing/2010/main" val="0"/>
              </a:ext>
            </a:extLst>
          </a:blip>
          <a:srcRect t="16873" r="53704"/>
          <a:stretch/>
        </p:blipFill>
        <p:spPr>
          <a:xfrm>
            <a:off x="0" y="1326445"/>
            <a:ext cx="4233333" cy="5700889"/>
          </a:xfrm>
          <a:prstGeom prst="rect">
            <a:avLst/>
          </a:prstGeom>
        </p:spPr>
      </p:pic>
      <p:pic>
        <p:nvPicPr>
          <p:cNvPr id="6" name="Picture 5" descr="Mendel’s+Flower+Color+as+Punnett+Square.jpg"/>
          <p:cNvPicPr>
            <a:picLocks noChangeAspect="1"/>
          </p:cNvPicPr>
          <p:nvPr/>
        </p:nvPicPr>
        <p:blipFill rotWithShape="1">
          <a:blip r:embed="rId3">
            <a:extLst>
              <a:ext uri="{28A0092B-C50C-407E-A947-70E740481C1C}">
                <a14:useLocalDpi xmlns:a14="http://schemas.microsoft.com/office/drawing/2010/main" val="0"/>
              </a:ext>
            </a:extLst>
          </a:blip>
          <a:srcRect l="46296" t="16873"/>
          <a:stretch/>
        </p:blipFill>
        <p:spPr>
          <a:xfrm>
            <a:off x="4233332" y="1326445"/>
            <a:ext cx="4910667" cy="5700889"/>
          </a:xfrm>
          <a:prstGeom prst="rect">
            <a:avLst/>
          </a:prstGeom>
        </p:spPr>
      </p:pic>
    </p:spTree>
    <p:extLst>
      <p:ext uri="{BB962C8B-B14F-4D97-AF65-F5344CB8AC3E}">
        <p14:creationId xmlns:p14="http://schemas.microsoft.com/office/powerpoint/2010/main" val="2208683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376092"/>
                </a:solidFill>
              </a:rPr>
              <a:t>Mendel’s results reflect basic rules of probability!</a:t>
            </a:r>
            <a:endParaRPr lang="en-US" dirty="0">
              <a:solidFill>
                <a:srgbClr val="376092"/>
              </a:solidFill>
            </a:endParaRPr>
          </a:p>
        </p:txBody>
      </p:sp>
      <p:sp>
        <p:nvSpPr>
          <p:cNvPr id="3" name="Content Placeholder 2"/>
          <p:cNvSpPr>
            <a:spLocks noGrp="1"/>
          </p:cNvSpPr>
          <p:nvPr>
            <p:ph idx="1"/>
          </p:nvPr>
        </p:nvSpPr>
        <p:spPr/>
        <p:txBody>
          <a:bodyPr/>
          <a:lstStyle/>
          <a:p>
            <a:r>
              <a:rPr lang="en-US" b="1" dirty="0" smtClean="0"/>
              <a:t>Product rule</a:t>
            </a:r>
            <a:r>
              <a:rPr lang="en-US" dirty="0"/>
              <a:t> </a:t>
            </a:r>
            <a:r>
              <a:rPr lang="en-US" dirty="0" smtClean="0"/>
              <a:t>– probability of two or more independent events occurring together is the product of the probabilities that the events will occur by itself</a:t>
            </a:r>
          </a:p>
          <a:p>
            <a:pPr marL="0" indent="0">
              <a:buNone/>
            </a:pPr>
            <a:endParaRPr lang="en-US" b="1" dirty="0"/>
          </a:p>
          <a:p>
            <a:pPr marL="0" indent="0">
              <a:buNone/>
            </a:pPr>
            <a:r>
              <a:rPr lang="en-US" b="1" dirty="0" smtClean="0"/>
              <a:t>Probability of event 1 </a:t>
            </a:r>
            <a:r>
              <a:rPr lang="en-US" b="1" i="1" dirty="0" smtClean="0"/>
              <a:t>and</a:t>
            </a:r>
            <a:r>
              <a:rPr lang="en-US" b="1" dirty="0" smtClean="0"/>
              <a:t> event 2:</a:t>
            </a:r>
          </a:p>
          <a:p>
            <a:pPr marL="0" indent="0">
              <a:buNone/>
            </a:pPr>
            <a:r>
              <a:rPr lang="en-US" dirty="0" smtClean="0"/>
              <a:t>Probability of event 1 x probability of event 2</a:t>
            </a:r>
            <a:endParaRPr lang="en-US" dirty="0"/>
          </a:p>
        </p:txBody>
      </p:sp>
    </p:spTree>
    <p:extLst>
      <p:ext uri="{BB962C8B-B14F-4D97-AF65-F5344CB8AC3E}">
        <p14:creationId xmlns:p14="http://schemas.microsoft.com/office/powerpoint/2010/main" val="24878685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Sum rule</a:t>
            </a:r>
            <a:r>
              <a:rPr lang="en-US" dirty="0" smtClean="0"/>
              <a:t> – probability of two mutually exclusive events occurring is the sum of their individual probabilities</a:t>
            </a:r>
          </a:p>
          <a:p>
            <a:pPr marL="0" indent="0">
              <a:buFont typeface="Arial"/>
              <a:buNone/>
            </a:pPr>
            <a:endParaRPr lang="en-US" b="1" dirty="0" smtClean="0"/>
          </a:p>
          <a:p>
            <a:pPr marL="0" indent="0">
              <a:buFont typeface="Arial"/>
              <a:buNone/>
            </a:pPr>
            <a:r>
              <a:rPr lang="en-US" b="1" dirty="0" smtClean="0"/>
              <a:t>Probability of event 1 </a:t>
            </a:r>
            <a:r>
              <a:rPr lang="en-US" b="1" i="1" dirty="0" smtClean="0"/>
              <a:t>or</a:t>
            </a:r>
            <a:r>
              <a:rPr lang="en-US" b="1" dirty="0" smtClean="0"/>
              <a:t> event 2:</a:t>
            </a:r>
          </a:p>
          <a:p>
            <a:pPr marL="0" indent="0">
              <a:buFont typeface="Arial"/>
              <a:buNone/>
            </a:pPr>
            <a:r>
              <a:rPr lang="en-US" dirty="0" smtClean="0"/>
              <a:t>Probability of event 1 + probability of event 2</a:t>
            </a:r>
            <a:endParaRPr lang="en-US" dirty="0"/>
          </a:p>
        </p:txBody>
      </p:sp>
    </p:spTree>
    <p:extLst>
      <p:ext uri="{BB962C8B-B14F-4D97-AF65-F5344CB8AC3E}">
        <p14:creationId xmlns:p14="http://schemas.microsoft.com/office/powerpoint/2010/main" val="2023436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solidFill>
                  <a:srgbClr val="376092"/>
                </a:solidFill>
              </a:rPr>
              <a:t>Phenotype</a:t>
            </a:r>
            <a:r>
              <a:rPr lang="en-US" dirty="0" smtClean="0">
                <a:solidFill>
                  <a:srgbClr val="376092"/>
                </a:solidFill>
              </a:rPr>
              <a:t> – an observable characteristic, such as purple or white flowers</a:t>
            </a:r>
          </a:p>
          <a:p>
            <a:r>
              <a:rPr lang="en-US" b="1" dirty="0" smtClean="0">
                <a:solidFill>
                  <a:srgbClr val="376092"/>
                </a:solidFill>
              </a:rPr>
              <a:t>Genotype</a:t>
            </a:r>
            <a:r>
              <a:rPr lang="en-US" dirty="0" smtClean="0">
                <a:solidFill>
                  <a:srgbClr val="376092"/>
                </a:solidFill>
              </a:rPr>
              <a:t> – the actual pair of alleles present in an individual</a:t>
            </a:r>
          </a:p>
          <a:p>
            <a:pPr lvl="1"/>
            <a:r>
              <a:rPr lang="en-US" dirty="0" smtClean="0">
                <a:solidFill>
                  <a:srgbClr val="376092"/>
                </a:solidFill>
              </a:rPr>
              <a:t>YY or </a:t>
            </a:r>
            <a:r>
              <a:rPr lang="en-US" dirty="0" err="1" smtClean="0">
                <a:solidFill>
                  <a:srgbClr val="376092"/>
                </a:solidFill>
              </a:rPr>
              <a:t>yy</a:t>
            </a:r>
            <a:r>
              <a:rPr lang="en-US" dirty="0" smtClean="0">
                <a:solidFill>
                  <a:srgbClr val="376092"/>
                </a:solidFill>
              </a:rPr>
              <a:t> genotype – </a:t>
            </a:r>
            <a:r>
              <a:rPr lang="en-US" b="1" dirty="0" smtClean="0">
                <a:solidFill>
                  <a:srgbClr val="376092"/>
                </a:solidFill>
              </a:rPr>
              <a:t>homozygous</a:t>
            </a:r>
          </a:p>
          <a:p>
            <a:pPr lvl="1"/>
            <a:r>
              <a:rPr lang="en-US" dirty="0" err="1" smtClean="0">
                <a:solidFill>
                  <a:srgbClr val="376092"/>
                </a:solidFill>
              </a:rPr>
              <a:t>Yy</a:t>
            </a:r>
            <a:r>
              <a:rPr lang="en-US" dirty="0" smtClean="0">
                <a:solidFill>
                  <a:srgbClr val="376092"/>
                </a:solidFill>
              </a:rPr>
              <a:t> genotype - </a:t>
            </a:r>
            <a:r>
              <a:rPr lang="en-US" b="1" dirty="0" smtClean="0">
                <a:solidFill>
                  <a:srgbClr val="376092"/>
                </a:solidFill>
              </a:rPr>
              <a:t>heterozygous</a:t>
            </a:r>
            <a:endParaRPr lang="en-US" b="1" dirty="0">
              <a:solidFill>
                <a:srgbClr val="376092"/>
              </a:solidFill>
            </a:endParaRPr>
          </a:p>
        </p:txBody>
      </p:sp>
    </p:spTree>
    <p:extLst>
      <p:ext uri="{BB962C8B-B14F-4D97-AF65-F5344CB8AC3E}">
        <p14:creationId xmlns:p14="http://schemas.microsoft.com/office/powerpoint/2010/main" val="21625941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Testcrosses</a:t>
            </a:r>
            <a:endParaRPr lang="en-US" dirty="0">
              <a:solidFill>
                <a:srgbClr val="376092"/>
              </a:solidFill>
            </a:endParaRPr>
          </a:p>
        </p:txBody>
      </p:sp>
      <p:sp>
        <p:nvSpPr>
          <p:cNvPr id="3" name="Content Placeholder 2"/>
          <p:cNvSpPr>
            <a:spLocks noGrp="1"/>
          </p:cNvSpPr>
          <p:nvPr>
            <p:ph idx="1"/>
          </p:nvPr>
        </p:nvSpPr>
        <p:spPr>
          <a:xfrm>
            <a:off x="457200" y="1600201"/>
            <a:ext cx="8229600" cy="657578"/>
          </a:xfrm>
        </p:spPr>
        <p:txBody>
          <a:bodyPr/>
          <a:lstStyle/>
          <a:p>
            <a:r>
              <a:rPr lang="en-US" dirty="0" smtClean="0"/>
              <a:t>A way to determine genotype</a:t>
            </a:r>
            <a:endParaRPr lang="en-US" dirty="0"/>
          </a:p>
        </p:txBody>
      </p:sp>
      <p:grpSp>
        <p:nvGrpSpPr>
          <p:cNvPr id="7" name="Group 6"/>
          <p:cNvGrpSpPr/>
          <p:nvPr/>
        </p:nvGrpSpPr>
        <p:grpSpPr>
          <a:xfrm>
            <a:off x="853246" y="2257780"/>
            <a:ext cx="7430291" cy="1768276"/>
            <a:chOff x="853246" y="2257780"/>
            <a:chExt cx="7430291" cy="1768276"/>
          </a:xfrm>
        </p:grpSpPr>
        <p:pic>
          <p:nvPicPr>
            <p:cNvPr id="5" name="Picture 4" descr="Fig-6-8-Testcross-Outcomes.jpg"/>
            <p:cNvPicPr>
              <a:picLocks noChangeAspect="1"/>
            </p:cNvPicPr>
            <p:nvPr/>
          </p:nvPicPr>
          <p:blipFill rotWithShape="1">
            <a:blip r:embed="rId2">
              <a:extLst>
                <a:ext uri="{28A0092B-C50C-407E-A947-70E740481C1C}">
                  <a14:useLocalDpi xmlns:a14="http://schemas.microsoft.com/office/drawing/2010/main" val="0"/>
                </a:ext>
              </a:extLst>
            </a:blip>
            <a:srcRect b="69056"/>
            <a:stretch/>
          </p:blipFill>
          <p:spPr>
            <a:xfrm>
              <a:off x="853246" y="2257780"/>
              <a:ext cx="7430291" cy="1364226"/>
            </a:xfrm>
            <a:prstGeom prst="rect">
              <a:avLst/>
            </a:prstGeom>
          </p:spPr>
        </p:pic>
        <p:pic>
          <p:nvPicPr>
            <p:cNvPr id="6" name="Picture 5" descr="Fig-6-8-Testcross-Outcomes.jpg"/>
            <p:cNvPicPr>
              <a:picLocks noChangeAspect="1"/>
            </p:cNvPicPr>
            <p:nvPr/>
          </p:nvPicPr>
          <p:blipFill rotWithShape="1">
            <a:blip r:embed="rId2">
              <a:extLst>
                <a:ext uri="{28A0092B-C50C-407E-A947-70E740481C1C}">
                  <a14:useLocalDpi xmlns:a14="http://schemas.microsoft.com/office/drawing/2010/main" val="0"/>
                </a:ext>
              </a:extLst>
            </a:blip>
            <a:srcRect l="43567" t="24542" r="50024" b="59747"/>
            <a:stretch/>
          </p:blipFill>
          <p:spPr>
            <a:xfrm>
              <a:off x="4098477" y="3333403"/>
              <a:ext cx="476232" cy="692653"/>
            </a:xfrm>
            <a:prstGeom prst="rect">
              <a:avLst/>
            </a:prstGeom>
          </p:spPr>
        </p:pic>
      </p:grpSp>
      <p:pic>
        <p:nvPicPr>
          <p:cNvPr id="8" name="Picture 7" descr="Fig-6-8-Testcross-Outcomes.jpg"/>
          <p:cNvPicPr>
            <a:picLocks noChangeAspect="1"/>
          </p:cNvPicPr>
          <p:nvPr/>
        </p:nvPicPr>
        <p:blipFill rotWithShape="1">
          <a:blip r:embed="rId2">
            <a:extLst>
              <a:ext uri="{28A0092B-C50C-407E-A947-70E740481C1C}">
                <a14:useLocalDpi xmlns:a14="http://schemas.microsoft.com/office/drawing/2010/main" val="0"/>
              </a:ext>
            </a:extLst>
          </a:blip>
          <a:srcRect t="29777" r="55936" b="423"/>
          <a:stretch/>
        </p:blipFill>
        <p:spPr>
          <a:xfrm>
            <a:off x="824386" y="3593146"/>
            <a:ext cx="3274091" cy="3077260"/>
          </a:xfrm>
          <a:prstGeom prst="rect">
            <a:avLst/>
          </a:prstGeom>
        </p:spPr>
      </p:pic>
      <p:pic>
        <p:nvPicPr>
          <p:cNvPr id="9" name="Picture 8" descr="Fig-6-8-Testcross-Outcomes.jpg"/>
          <p:cNvPicPr>
            <a:picLocks noChangeAspect="1"/>
          </p:cNvPicPr>
          <p:nvPr/>
        </p:nvPicPr>
        <p:blipFill rotWithShape="1">
          <a:blip r:embed="rId2">
            <a:extLst>
              <a:ext uri="{28A0092B-C50C-407E-A947-70E740481C1C}">
                <a14:useLocalDpi xmlns:a14="http://schemas.microsoft.com/office/drawing/2010/main" val="0"/>
              </a:ext>
            </a:extLst>
          </a:blip>
          <a:srcRect l="50000" t="30200" r="5936"/>
          <a:stretch/>
        </p:blipFill>
        <p:spPr>
          <a:xfrm>
            <a:off x="4574709" y="3622006"/>
            <a:ext cx="3274091" cy="3077260"/>
          </a:xfrm>
          <a:prstGeom prst="rect">
            <a:avLst/>
          </a:prstGeom>
        </p:spPr>
      </p:pic>
    </p:spTree>
    <p:extLst>
      <p:ext uri="{BB962C8B-B14F-4D97-AF65-F5344CB8AC3E}">
        <p14:creationId xmlns:p14="http://schemas.microsoft.com/office/powerpoint/2010/main" val="9711668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376092"/>
                </a:solidFill>
              </a:rPr>
              <a:t>Dihybrid</a:t>
            </a:r>
            <a:r>
              <a:rPr lang="en-US" dirty="0" smtClean="0">
                <a:solidFill>
                  <a:srgbClr val="376092"/>
                </a:solidFill>
              </a:rPr>
              <a:t> Crosses</a:t>
            </a:r>
            <a:endParaRPr lang="en-US" dirty="0">
              <a:solidFill>
                <a:srgbClr val="376092"/>
              </a:solidFill>
            </a:endParaRPr>
          </a:p>
        </p:txBody>
      </p:sp>
      <p:pic>
        <p:nvPicPr>
          <p:cNvPr id="4" name="Picture 3" descr="482108.jpg"/>
          <p:cNvPicPr>
            <a:picLocks noChangeAspect="1"/>
          </p:cNvPicPr>
          <p:nvPr/>
        </p:nvPicPr>
        <p:blipFill rotWithShape="1">
          <a:blip r:embed="rId2">
            <a:extLst>
              <a:ext uri="{28A0092B-C50C-407E-A947-70E740481C1C}">
                <a14:useLocalDpi xmlns:a14="http://schemas.microsoft.com/office/drawing/2010/main" val="0"/>
              </a:ext>
            </a:extLst>
          </a:blip>
          <a:srcRect b="10719"/>
          <a:stretch/>
        </p:blipFill>
        <p:spPr>
          <a:xfrm>
            <a:off x="558800" y="1248835"/>
            <a:ext cx="8280400" cy="4818943"/>
          </a:xfrm>
          <a:prstGeom prst="rect">
            <a:avLst/>
          </a:prstGeom>
        </p:spPr>
      </p:pic>
      <p:sp>
        <p:nvSpPr>
          <p:cNvPr id="5" name="Rectangle 4"/>
          <p:cNvSpPr/>
          <p:nvPr/>
        </p:nvSpPr>
        <p:spPr>
          <a:xfrm>
            <a:off x="3711222" y="3217333"/>
            <a:ext cx="2540000" cy="2652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482108.jpg"/>
          <p:cNvPicPr>
            <a:picLocks noChangeAspect="1"/>
          </p:cNvPicPr>
          <p:nvPr/>
        </p:nvPicPr>
        <p:blipFill rotWithShape="1">
          <a:blip r:embed="rId2">
            <a:extLst>
              <a:ext uri="{28A0092B-C50C-407E-A947-70E740481C1C}">
                <a14:useLocalDpi xmlns:a14="http://schemas.microsoft.com/office/drawing/2010/main" val="0"/>
              </a:ext>
            </a:extLst>
          </a:blip>
          <a:srcRect t="88810"/>
          <a:stretch/>
        </p:blipFill>
        <p:spPr>
          <a:xfrm>
            <a:off x="685800" y="6067778"/>
            <a:ext cx="8280400" cy="603956"/>
          </a:xfrm>
          <a:prstGeom prst="rect">
            <a:avLst/>
          </a:prstGeom>
        </p:spPr>
      </p:pic>
      <p:sp>
        <p:nvSpPr>
          <p:cNvPr id="7" name="TextBox 6"/>
          <p:cNvSpPr txBox="1"/>
          <p:nvPr/>
        </p:nvSpPr>
        <p:spPr>
          <a:xfrm>
            <a:off x="6604000" y="3048000"/>
            <a:ext cx="2540000" cy="1477328"/>
          </a:xfrm>
          <a:prstGeom prst="rect">
            <a:avLst/>
          </a:prstGeom>
          <a:noFill/>
        </p:spPr>
        <p:txBody>
          <a:bodyPr wrap="square" rtlCol="0">
            <a:spAutoFit/>
          </a:bodyPr>
          <a:lstStyle/>
          <a:p>
            <a:r>
              <a:rPr lang="en-US" b="1" dirty="0" smtClean="0"/>
              <a:t>Law of Independent Assortment</a:t>
            </a:r>
            <a:r>
              <a:rPr lang="en-US" dirty="0" smtClean="0"/>
              <a:t>: presence of one allele provides no information about the other </a:t>
            </a:r>
            <a:r>
              <a:rPr lang="en-US" dirty="0" err="1" smtClean="0"/>
              <a:t>alelle</a:t>
            </a:r>
            <a:endParaRPr lang="en-US" dirty="0"/>
          </a:p>
        </p:txBody>
      </p:sp>
    </p:spTree>
    <p:extLst>
      <p:ext uri="{BB962C8B-B14F-4D97-AF65-F5344CB8AC3E}">
        <p14:creationId xmlns:p14="http://schemas.microsoft.com/office/powerpoint/2010/main" val="191983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376092"/>
                </a:solidFill>
              </a:rPr>
              <a:t>Dihybrid</a:t>
            </a:r>
            <a:r>
              <a:rPr lang="en-US" dirty="0" smtClean="0">
                <a:solidFill>
                  <a:srgbClr val="376092"/>
                </a:solidFill>
              </a:rPr>
              <a:t> Testcrosses</a:t>
            </a:r>
            <a:endParaRPr lang="en-US" dirty="0">
              <a:solidFill>
                <a:srgbClr val="376092"/>
              </a:solidFill>
            </a:endParaRPr>
          </a:p>
        </p:txBody>
      </p:sp>
      <p:pic>
        <p:nvPicPr>
          <p:cNvPr id="4" name="Picture 3" descr="testcrosses_on_dihybrids-1488563CDE154864BB2.png"/>
          <p:cNvPicPr>
            <a:picLocks noChangeAspect="1"/>
          </p:cNvPicPr>
          <p:nvPr/>
        </p:nvPicPr>
        <p:blipFill rotWithShape="1">
          <a:blip r:embed="rId2">
            <a:extLst>
              <a:ext uri="{28A0092B-C50C-407E-A947-70E740481C1C}">
                <a14:useLocalDpi xmlns:a14="http://schemas.microsoft.com/office/drawing/2010/main" val="0"/>
              </a:ext>
            </a:extLst>
          </a:blip>
          <a:srcRect t="4005"/>
          <a:stretch/>
        </p:blipFill>
        <p:spPr>
          <a:xfrm>
            <a:off x="2418645" y="1417638"/>
            <a:ext cx="4558056" cy="5015057"/>
          </a:xfrm>
          <a:prstGeom prst="rect">
            <a:avLst/>
          </a:prstGeom>
        </p:spPr>
      </p:pic>
    </p:spTree>
    <p:extLst>
      <p:ext uri="{BB962C8B-B14F-4D97-AF65-F5344CB8AC3E}">
        <p14:creationId xmlns:p14="http://schemas.microsoft.com/office/powerpoint/2010/main" val="24930965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376092"/>
                </a:solidFill>
              </a:rPr>
              <a:t>Mendelian</a:t>
            </a:r>
            <a:r>
              <a:rPr lang="en-US" dirty="0" smtClean="0">
                <a:solidFill>
                  <a:srgbClr val="376092"/>
                </a:solidFill>
              </a:rPr>
              <a:t> Inheritance in Humans</a:t>
            </a:r>
            <a:endParaRPr lang="en-US" dirty="0">
              <a:solidFill>
                <a:srgbClr val="376092"/>
              </a:solidFill>
            </a:endParaRPr>
          </a:p>
        </p:txBody>
      </p:sp>
      <p:pic>
        <p:nvPicPr>
          <p:cNvPr id="4" name="Picture 3" descr="201304021002542697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867" y="1729006"/>
            <a:ext cx="6369571" cy="3943660"/>
          </a:xfrm>
          <a:prstGeom prst="rect">
            <a:avLst/>
          </a:prstGeom>
        </p:spPr>
      </p:pic>
    </p:spTree>
    <p:extLst>
      <p:ext uri="{BB962C8B-B14F-4D97-AF65-F5344CB8AC3E}">
        <p14:creationId xmlns:p14="http://schemas.microsoft.com/office/powerpoint/2010/main" val="42372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376092"/>
                </a:solidFill>
              </a:rPr>
              <a:t>What causes children to look like parents?</a:t>
            </a:r>
            <a:endParaRPr lang="en-US" dirty="0">
              <a:solidFill>
                <a:srgbClr val="376092"/>
              </a:solidFill>
            </a:endParaRPr>
          </a:p>
        </p:txBody>
      </p:sp>
      <p:pic>
        <p:nvPicPr>
          <p:cNvPr id="3" name="Picture 2" descr="Hered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78" y="1845733"/>
            <a:ext cx="7179734" cy="4786489"/>
          </a:xfrm>
          <a:prstGeom prst="rect">
            <a:avLst/>
          </a:prstGeom>
        </p:spPr>
      </p:pic>
    </p:spTree>
    <p:extLst>
      <p:ext uri="{BB962C8B-B14F-4D97-AF65-F5344CB8AC3E}">
        <p14:creationId xmlns:p14="http://schemas.microsoft.com/office/powerpoint/2010/main" val="12723733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Fly Lab</a:t>
            </a:r>
            <a:endParaRPr lang="en-US" dirty="0">
              <a:solidFill>
                <a:srgbClr val="376092"/>
              </a:solidFill>
            </a:endParaRPr>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594" y="1417638"/>
            <a:ext cx="33337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49110" y="1834444"/>
            <a:ext cx="4290483" cy="3139321"/>
          </a:xfrm>
          <a:prstGeom prst="rect">
            <a:avLst/>
          </a:prstGeom>
          <a:noFill/>
        </p:spPr>
        <p:txBody>
          <a:bodyPr wrap="square" rtlCol="0">
            <a:spAutoFit/>
          </a:bodyPr>
          <a:lstStyle/>
          <a:p>
            <a:pPr marL="285750" indent="-285750">
              <a:buFontTx/>
              <a:buChar char="-"/>
            </a:pPr>
            <a:r>
              <a:rPr lang="en-US" dirty="0" smtClean="0"/>
              <a:t>Fruit flies only have 4 pairs of chromosomes! And only hundreds of genes. This makes them great for studying genetics!</a:t>
            </a:r>
          </a:p>
          <a:p>
            <a:pPr marL="285750" indent="-285750">
              <a:buFontTx/>
              <a:buChar char="-"/>
            </a:pPr>
            <a:endParaRPr lang="en-US" dirty="0"/>
          </a:p>
          <a:p>
            <a:pPr marL="285750" indent="-285750">
              <a:buFontTx/>
              <a:buChar char="-"/>
            </a:pPr>
            <a:r>
              <a:rPr lang="en-US" dirty="0" smtClean="0"/>
              <a:t>In fruit fly genetics, the normal fly is called the “wild type”. </a:t>
            </a:r>
          </a:p>
          <a:p>
            <a:pPr marL="285750" indent="-285750">
              <a:buFontTx/>
              <a:buChar char="-"/>
            </a:pPr>
            <a:endParaRPr lang="en-US" dirty="0" smtClean="0"/>
          </a:p>
          <a:p>
            <a:pPr marL="285750" indent="-285750">
              <a:buFontTx/>
              <a:buChar char="-"/>
            </a:pPr>
            <a:r>
              <a:rPr lang="en-US" dirty="0" smtClean="0"/>
              <a:t>Any fly exhibiting a phenotypic mutation is called a “mutant”. Their names generally denote t he type of mutation</a:t>
            </a:r>
            <a:endParaRPr lang="en-US" dirty="0"/>
          </a:p>
        </p:txBody>
      </p:sp>
    </p:spTree>
    <p:extLst>
      <p:ext uri="{BB962C8B-B14F-4D97-AF65-F5344CB8AC3E}">
        <p14:creationId xmlns:p14="http://schemas.microsoft.com/office/powerpoint/2010/main" val="29234888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376092"/>
                </a:solidFill>
              </a:rPr>
              <a:t>How do you know if your data means anything? </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Statistics!</a:t>
            </a:r>
          </a:p>
          <a:p>
            <a:r>
              <a:rPr lang="en-US" dirty="0" smtClean="0"/>
              <a:t>A chi square (X</a:t>
            </a:r>
            <a:r>
              <a:rPr lang="en-US" baseline="30000" dirty="0" smtClean="0"/>
              <a:t>2</a:t>
            </a:r>
            <a:r>
              <a:rPr lang="en-US" dirty="0" smtClean="0"/>
              <a:t>) statistic is used to investigate whether two distributions differ from each other.</a:t>
            </a:r>
          </a:p>
          <a:p>
            <a:r>
              <a:rPr lang="en-US" dirty="0" smtClean="0"/>
              <a:t>Null hypothesis – there is no difference between the distributions</a:t>
            </a:r>
            <a:endParaRPr lang="en-US" dirty="0"/>
          </a:p>
        </p:txBody>
      </p:sp>
    </p:spTree>
    <p:extLst>
      <p:ext uri="{BB962C8B-B14F-4D97-AF65-F5344CB8AC3E}">
        <p14:creationId xmlns:p14="http://schemas.microsoft.com/office/powerpoint/2010/main" val="29257667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8526"/>
            <a:ext cx="8229600" cy="4720696"/>
          </a:xfrm>
        </p:spPr>
        <p:txBody>
          <a:bodyPr>
            <a:normAutofit fontScale="90000"/>
          </a:bodyPr>
          <a:lstStyle/>
          <a:p>
            <a:pPr algn="l"/>
            <a:r>
              <a:rPr lang="en-US" b="1" dirty="0">
                <a:solidFill>
                  <a:schemeClr val="accent1">
                    <a:lumMod val="75000"/>
                  </a:schemeClr>
                </a:solidFill>
              </a:rPr>
              <a:t>g</a:t>
            </a:r>
            <a:r>
              <a:rPr lang="en-US" b="1" dirty="0" smtClean="0">
                <a:solidFill>
                  <a:schemeClr val="accent1">
                    <a:lumMod val="75000"/>
                  </a:schemeClr>
                </a:solidFill>
              </a:rPr>
              <a:t>enes</a:t>
            </a:r>
            <a:r>
              <a:rPr lang="en-US" dirty="0" smtClean="0">
                <a:solidFill>
                  <a:schemeClr val="accent1">
                    <a:lumMod val="75000"/>
                  </a:schemeClr>
                </a:solidFill>
              </a:rPr>
              <a:t> – basic units of biological information</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b="1" dirty="0" smtClean="0">
                <a:solidFill>
                  <a:schemeClr val="accent1">
                    <a:lumMod val="75000"/>
                  </a:schemeClr>
                </a:solidFill>
              </a:rPr>
              <a:t>heredity</a:t>
            </a:r>
            <a:r>
              <a:rPr lang="en-US" dirty="0" smtClean="0">
                <a:solidFill>
                  <a:schemeClr val="accent1">
                    <a:lumMod val="75000"/>
                  </a:schemeClr>
                </a:solidFill>
              </a:rPr>
              <a:t> – the way genes transmit physiological, anatomical, and behavioral </a:t>
            </a:r>
            <a:r>
              <a:rPr lang="en-US" i="1" dirty="0" smtClean="0">
                <a:solidFill>
                  <a:schemeClr val="accent1">
                    <a:lumMod val="75000"/>
                  </a:schemeClr>
                </a:solidFill>
              </a:rPr>
              <a:t>traits</a:t>
            </a:r>
            <a:r>
              <a:rPr lang="en-US" dirty="0" smtClean="0">
                <a:solidFill>
                  <a:schemeClr val="accent1">
                    <a:lumMod val="75000"/>
                  </a:schemeClr>
                </a:solidFill>
              </a:rPr>
              <a:t> from parents to offspring</a:t>
            </a:r>
            <a:endParaRPr lang="en-US" dirty="0">
              <a:solidFill>
                <a:schemeClr val="accent1">
                  <a:lumMod val="75000"/>
                </a:schemeClr>
              </a:solidFill>
            </a:endParaRPr>
          </a:p>
        </p:txBody>
      </p:sp>
    </p:spTree>
    <p:extLst>
      <p:ext uri="{BB962C8B-B14F-4D97-AF65-F5344CB8AC3E}">
        <p14:creationId xmlns:p14="http://schemas.microsoft.com/office/powerpoint/2010/main" val="34295284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Artificial Selection</a:t>
            </a:r>
            <a:endParaRPr lang="en-US" dirty="0">
              <a:solidFill>
                <a:srgbClr val="376092"/>
              </a:solidFill>
            </a:endParaRPr>
          </a:p>
        </p:txBody>
      </p:sp>
      <p:pic>
        <p:nvPicPr>
          <p:cNvPr id="3" name="Picture 2" descr="corn_looks_very__c.jpg"/>
          <p:cNvPicPr>
            <a:picLocks noChangeAspect="1"/>
          </p:cNvPicPr>
          <p:nvPr/>
        </p:nvPicPr>
        <p:blipFill rotWithShape="1">
          <a:blip r:embed="rId3">
            <a:extLst>
              <a:ext uri="{28A0092B-C50C-407E-A947-70E740481C1C}">
                <a14:useLocalDpi xmlns:a14="http://schemas.microsoft.com/office/drawing/2010/main" val="0"/>
              </a:ext>
            </a:extLst>
          </a:blip>
          <a:srcRect t="45784" r="85953" b="21204"/>
          <a:stretch/>
        </p:blipFill>
        <p:spPr>
          <a:xfrm>
            <a:off x="733772" y="2681111"/>
            <a:ext cx="1185333" cy="1933222"/>
          </a:xfrm>
          <a:prstGeom prst="rect">
            <a:avLst/>
          </a:prstGeom>
        </p:spPr>
      </p:pic>
      <p:pic>
        <p:nvPicPr>
          <p:cNvPr id="4" name="Picture 3" descr="corn_looks_very__c.jpg"/>
          <p:cNvPicPr>
            <a:picLocks noChangeAspect="1"/>
          </p:cNvPicPr>
          <p:nvPr/>
        </p:nvPicPr>
        <p:blipFill rotWithShape="1">
          <a:blip r:embed="rId3">
            <a:extLst>
              <a:ext uri="{28A0092B-C50C-407E-A947-70E740481C1C}">
                <a14:useLocalDpi xmlns:a14="http://schemas.microsoft.com/office/drawing/2010/main" val="0"/>
              </a:ext>
            </a:extLst>
          </a:blip>
          <a:srcRect l="31606" t="47953" r="57324" b="19035"/>
          <a:stretch/>
        </p:blipFill>
        <p:spPr>
          <a:xfrm>
            <a:off x="2875838" y="2681111"/>
            <a:ext cx="934156" cy="1933222"/>
          </a:xfrm>
          <a:prstGeom prst="rect">
            <a:avLst/>
          </a:prstGeom>
        </p:spPr>
      </p:pic>
      <p:pic>
        <p:nvPicPr>
          <p:cNvPr id="5" name="Picture 4" descr="corn_looks_very__c.jpg"/>
          <p:cNvPicPr>
            <a:picLocks noChangeAspect="1"/>
          </p:cNvPicPr>
          <p:nvPr/>
        </p:nvPicPr>
        <p:blipFill rotWithShape="1">
          <a:blip r:embed="rId3">
            <a:extLst>
              <a:ext uri="{28A0092B-C50C-407E-A947-70E740481C1C}">
                <a14:useLocalDpi xmlns:a14="http://schemas.microsoft.com/office/drawing/2010/main" val="0"/>
              </a:ext>
            </a:extLst>
          </a:blip>
          <a:srcRect l="54850" t="42289" r="34080" b="16988"/>
          <a:stretch/>
        </p:blipFill>
        <p:spPr>
          <a:xfrm>
            <a:off x="5019316" y="2229556"/>
            <a:ext cx="934156" cy="2384777"/>
          </a:xfrm>
          <a:prstGeom prst="rect">
            <a:avLst/>
          </a:prstGeom>
        </p:spPr>
      </p:pic>
      <p:pic>
        <p:nvPicPr>
          <p:cNvPr id="6" name="Picture 5" descr="corn_looks_very__c.jpg"/>
          <p:cNvPicPr>
            <a:picLocks noChangeAspect="1"/>
          </p:cNvPicPr>
          <p:nvPr/>
        </p:nvPicPr>
        <p:blipFill rotWithShape="1">
          <a:blip r:embed="rId3">
            <a:extLst>
              <a:ext uri="{28A0092B-C50C-407E-A947-70E740481C1C}">
                <a14:useLocalDpi xmlns:a14="http://schemas.microsoft.com/office/drawing/2010/main" val="0"/>
              </a:ext>
            </a:extLst>
          </a:blip>
          <a:srcRect l="80167" t="39639" r="8763" b="14819"/>
          <a:stretch/>
        </p:blipFill>
        <p:spPr>
          <a:xfrm>
            <a:off x="7159971" y="1947334"/>
            <a:ext cx="934156" cy="2667000"/>
          </a:xfrm>
          <a:prstGeom prst="rect">
            <a:avLst/>
          </a:prstGeom>
        </p:spPr>
      </p:pic>
      <p:cxnSp>
        <p:nvCxnSpPr>
          <p:cNvPr id="10" name="Straight Arrow Connector 9"/>
          <p:cNvCxnSpPr/>
          <p:nvPr/>
        </p:nvCxnSpPr>
        <p:spPr>
          <a:xfrm>
            <a:off x="2017881" y="3499556"/>
            <a:ext cx="722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09994" y="3499556"/>
            <a:ext cx="722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994393" y="3499556"/>
            <a:ext cx="722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15999" y="4627223"/>
            <a:ext cx="1354661" cy="369332"/>
          </a:xfrm>
          <a:prstGeom prst="rect">
            <a:avLst/>
          </a:prstGeom>
          <a:noFill/>
        </p:spPr>
        <p:txBody>
          <a:bodyPr wrap="square" rtlCol="0">
            <a:spAutoFit/>
          </a:bodyPr>
          <a:lstStyle/>
          <a:p>
            <a:r>
              <a:rPr lang="en-US" dirty="0" err="1" smtClean="0">
                <a:solidFill>
                  <a:srgbClr val="376092"/>
                </a:solidFill>
              </a:rPr>
              <a:t>Teosinte</a:t>
            </a:r>
            <a:endParaRPr lang="en-US" dirty="0">
              <a:solidFill>
                <a:srgbClr val="376092"/>
              </a:solidFill>
            </a:endParaRPr>
          </a:p>
        </p:txBody>
      </p:sp>
      <p:sp>
        <p:nvSpPr>
          <p:cNvPr id="14" name="TextBox 13"/>
          <p:cNvSpPr txBox="1"/>
          <p:nvPr/>
        </p:nvSpPr>
        <p:spPr>
          <a:xfrm>
            <a:off x="6993464" y="4614333"/>
            <a:ext cx="1354661" cy="646331"/>
          </a:xfrm>
          <a:prstGeom prst="rect">
            <a:avLst/>
          </a:prstGeom>
          <a:noFill/>
        </p:spPr>
        <p:txBody>
          <a:bodyPr wrap="square" rtlCol="0">
            <a:spAutoFit/>
          </a:bodyPr>
          <a:lstStyle/>
          <a:p>
            <a:pPr algn="ctr"/>
            <a:r>
              <a:rPr lang="en-US" dirty="0" smtClean="0">
                <a:solidFill>
                  <a:srgbClr val="376092"/>
                </a:solidFill>
              </a:rPr>
              <a:t>Modern</a:t>
            </a:r>
          </a:p>
          <a:p>
            <a:pPr algn="ctr"/>
            <a:r>
              <a:rPr lang="en-US" dirty="0" smtClean="0">
                <a:solidFill>
                  <a:srgbClr val="376092"/>
                </a:solidFill>
              </a:rPr>
              <a:t>Corn</a:t>
            </a:r>
            <a:endParaRPr lang="en-US" dirty="0">
              <a:solidFill>
                <a:srgbClr val="376092"/>
              </a:solidFill>
            </a:endParaRPr>
          </a:p>
        </p:txBody>
      </p:sp>
    </p:spTree>
    <p:extLst>
      <p:ext uri="{BB962C8B-B14F-4D97-AF65-F5344CB8AC3E}">
        <p14:creationId xmlns:p14="http://schemas.microsoft.com/office/powerpoint/2010/main" val="30363831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The historical puzzle of inheritance</a:t>
            </a:r>
            <a:endParaRPr lang="en-US" dirty="0">
              <a:solidFill>
                <a:srgbClr val="376092"/>
              </a:solidFill>
            </a:endParaRPr>
          </a:p>
        </p:txBody>
      </p:sp>
      <p:sp>
        <p:nvSpPr>
          <p:cNvPr id="3" name="Content Placeholder 2"/>
          <p:cNvSpPr>
            <a:spLocks noGrp="1"/>
          </p:cNvSpPr>
          <p:nvPr>
            <p:ph idx="1"/>
          </p:nvPr>
        </p:nvSpPr>
        <p:spPr/>
        <p:txBody>
          <a:bodyPr/>
          <a:lstStyle/>
          <a:p>
            <a:r>
              <a:rPr lang="en-US" dirty="0" smtClean="0"/>
              <a:t>Desirable traits sometimes disappear and reappear</a:t>
            </a:r>
          </a:p>
          <a:p>
            <a:endParaRPr lang="en-US" dirty="0"/>
          </a:p>
          <a:p>
            <a:r>
              <a:rPr lang="en-US" dirty="0" smtClean="0"/>
              <a:t>What is inherited? How is it inherited? What is the role of chance in inheritance? </a:t>
            </a:r>
            <a:endParaRPr lang="en-US" dirty="0"/>
          </a:p>
        </p:txBody>
      </p:sp>
    </p:spTree>
    <p:extLst>
      <p:ext uri="{BB962C8B-B14F-4D97-AF65-F5344CB8AC3E}">
        <p14:creationId xmlns:p14="http://schemas.microsoft.com/office/powerpoint/2010/main" val="1086210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000" y="1143000"/>
            <a:ext cx="8128000" cy="4572000"/>
          </a:xfrm>
          <a:prstGeom prst="rect">
            <a:avLst/>
          </a:prstGeom>
        </p:spPr>
      </p:pic>
    </p:spTree>
    <p:extLst>
      <p:ext uri="{BB962C8B-B14F-4D97-AF65-F5344CB8AC3E}">
        <p14:creationId xmlns:p14="http://schemas.microsoft.com/office/powerpoint/2010/main" val="20710193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Mendel and his peas</a:t>
            </a:r>
            <a:endParaRPr lang="en-US" dirty="0">
              <a:solidFill>
                <a:srgbClr val="376092"/>
              </a:solidFill>
            </a:endParaRPr>
          </a:p>
        </p:txBody>
      </p:sp>
      <p:sp>
        <p:nvSpPr>
          <p:cNvPr id="3" name="Content Placeholder 2"/>
          <p:cNvSpPr>
            <a:spLocks noGrp="1"/>
          </p:cNvSpPr>
          <p:nvPr>
            <p:ph idx="1"/>
          </p:nvPr>
        </p:nvSpPr>
        <p:spPr>
          <a:xfrm>
            <a:off x="457200" y="1169282"/>
            <a:ext cx="8229600" cy="4525963"/>
          </a:xfrm>
        </p:spPr>
        <p:txBody>
          <a:bodyPr/>
          <a:lstStyle/>
          <a:p>
            <a:r>
              <a:rPr lang="en-US" dirty="0" smtClean="0"/>
              <a:t>Smart experimental design: peas generate a lot of offspring, easy to cross-pollinate, traits are easily observable (discrete)</a:t>
            </a:r>
          </a:p>
        </p:txBody>
      </p:sp>
      <p:pic>
        <p:nvPicPr>
          <p:cNvPr id="4" name="Picture 3" descr="4b33ed7a5b4fb94077657f9d50b6186f5600af6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0" y="2582333"/>
            <a:ext cx="5882460" cy="4160379"/>
          </a:xfrm>
          <a:prstGeom prst="rect">
            <a:avLst/>
          </a:prstGeom>
        </p:spPr>
      </p:pic>
    </p:spTree>
    <p:extLst>
      <p:ext uri="{BB962C8B-B14F-4D97-AF65-F5344CB8AC3E}">
        <p14:creationId xmlns:p14="http://schemas.microsoft.com/office/powerpoint/2010/main" val="38011108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0534"/>
            <a:ext cx="8229600" cy="4525963"/>
          </a:xfrm>
        </p:spPr>
        <p:txBody>
          <a:bodyPr>
            <a:normAutofit fontScale="92500" lnSpcReduction="20000"/>
          </a:bodyPr>
          <a:lstStyle/>
          <a:p>
            <a:r>
              <a:rPr lang="en-US" dirty="0" smtClean="0"/>
              <a:t>Mendel collected </a:t>
            </a:r>
            <a:r>
              <a:rPr lang="en-US" b="1" dirty="0" smtClean="0"/>
              <a:t>pure-breeding lines </a:t>
            </a:r>
            <a:r>
              <a:rPr lang="en-US" dirty="0" smtClean="0"/>
              <a:t>that produced offspring carrying specific traits that remained constant from generation to generation</a:t>
            </a:r>
          </a:p>
          <a:p>
            <a:pPr marL="0" indent="0">
              <a:buNone/>
            </a:pPr>
            <a:endParaRPr lang="en-US" dirty="0" smtClean="0"/>
          </a:p>
          <a:p>
            <a:r>
              <a:rPr lang="en-US" dirty="0" smtClean="0"/>
              <a:t>He then cross-fertilized pairs of different plants to create </a:t>
            </a:r>
            <a:r>
              <a:rPr lang="en-US" b="1" dirty="0" smtClean="0"/>
              <a:t>hybrids</a:t>
            </a:r>
          </a:p>
          <a:p>
            <a:endParaRPr lang="en-US" b="1" dirty="0" smtClean="0"/>
          </a:p>
          <a:p>
            <a:r>
              <a:rPr lang="en-US" dirty="0" smtClean="0"/>
              <a:t>He also did </a:t>
            </a:r>
            <a:r>
              <a:rPr lang="en-US" b="1" dirty="0" smtClean="0"/>
              <a:t>reciprocal crosses</a:t>
            </a:r>
            <a:r>
              <a:rPr lang="en-US" dirty="0" smtClean="0"/>
              <a:t>, where he reversed the traits of the male and female parents</a:t>
            </a:r>
            <a:endParaRPr lang="en-US" dirty="0"/>
          </a:p>
        </p:txBody>
      </p:sp>
    </p:spTree>
    <p:extLst>
      <p:ext uri="{BB962C8B-B14F-4D97-AF65-F5344CB8AC3E}">
        <p14:creationId xmlns:p14="http://schemas.microsoft.com/office/powerpoint/2010/main" val="36205615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76092"/>
                </a:solidFill>
              </a:rPr>
              <a:t>Monohybrid cross</a:t>
            </a:r>
            <a:endParaRPr lang="en-US" dirty="0">
              <a:solidFill>
                <a:srgbClr val="376092"/>
              </a:solidFill>
            </a:endParaRPr>
          </a:p>
        </p:txBody>
      </p:sp>
      <p:pic>
        <p:nvPicPr>
          <p:cNvPr id="4" name="Picture 3" descr="14.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470" y="1332972"/>
            <a:ext cx="5022850" cy="5334000"/>
          </a:xfrm>
          <a:prstGeom prst="rect">
            <a:avLst/>
          </a:prstGeom>
        </p:spPr>
      </p:pic>
    </p:spTree>
    <p:extLst>
      <p:ext uri="{BB962C8B-B14F-4D97-AF65-F5344CB8AC3E}">
        <p14:creationId xmlns:p14="http://schemas.microsoft.com/office/powerpoint/2010/main" val="34018859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1189</TotalTime>
  <Words>1356</Words>
  <Application>Microsoft Macintosh PowerPoint</Application>
  <PresentationFormat>On-screen Show (4:3)</PresentationFormat>
  <Paragraphs>79</Paragraphs>
  <Slides>21</Slides>
  <Notes>10</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Genome Sciences</vt:lpstr>
      <vt:lpstr>What causes children to look like parents?</vt:lpstr>
      <vt:lpstr>genes – basic units of biological information  heredity – the way genes transmit physiological, anatomical, and behavioral traits from parents to offspring</vt:lpstr>
      <vt:lpstr>Artificial Selection</vt:lpstr>
      <vt:lpstr>The historical puzzle of inheritance</vt:lpstr>
      <vt:lpstr>PowerPoint Presentation</vt:lpstr>
      <vt:lpstr>Mendel and his peas</vt:lpstr>
      <vt:lpstr>PowerPoint Presentation</vt:lpstr>
      <vt:lpstr>Monohybrid cross</vt:lpstr>
      <vt:lpstr>How to account for the 3:1 ratio in the F2 generation?</vt:lpstr>
      <vt:lpstr>Law of Segregation</vt:lpstr>
      <vt:lpstr>Visualizing crosses with Punnet Squares</vt:lpstr>
      <vt:lpstr>Mendel’s results reflect basic rules of probability!</vt:lpstr>
      <vt:lpstr>PowerPoint Presentation</vt:lpstr>
      <vt:lpstr>PowerPoint Presentation</vt:lpstr>
      <vt:lpstr>Testcrosses</vt:lpstr>
      <vt:lpstr>Dihybrid Crosses</vt:lpstr>
      <vt:lpstr>Dihybrid Testcrosses</vt:lpstr>
      <vt:lpstr>Mendelian Inheritance in Humans</vt:lpstr>
      <vt:lpstr>Fly Lab</vt:lpstr>
      <vt:lpstr>How do you know if your data means anything? </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Sundipta Rao</dc:creator>
  <cp:lastModifiedBy>Sundipta Rao</cp:lastModifiedBy>
  <cp:revision>26</cp:revision>
  <dcterms:created xsi:type="dcterms:W3CDTF">2017-07-05T23:54:07Z</dcterms:created>
  <dcterms:modified xsi:type="dcterms:W3CDTF">2017-07-06T19:43:57Z</dcterms:modified>
</cp:coreProperties>
</file>